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67"/>
  </p:notesMasterIdLst>
  <p:handoutMasterIdLst>
    <p:handoutMasterId r:id="rId68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54" r:id="rId11"/>
    <p:sldId id="301" r:id="rId12"/>
    <p:sldId id="313" r:id="rId13"/>
    <p:sldId id="314" r:id="rId14"/>
    <p:sldId id="355" r:id="rId15"/>
    <p:sldId id="312" r:id="rId16"/>
    <p:sldId id="303" r:id="rId17"/>
    <p:sldId id="302" r:id="rId18"/>
    <p:sldId id="304" r:id="rId19"/>
    <p:sldId id="306" r:id="rId20"/>
    <p:sldId id="308" r:id="rId21"/>
    <p:sldId id="307" r:id="rId22"/>
    <p:sldId id="309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24" r:id="rId33"/>
    <p:sldId id="325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10" r:id="rId49"/>
    <p:sldId id="26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6" r:id="rId60"/>
    <p:sldId id="327" r:id="rId61"/>
    <p:sldId id="328" r:id="rId62"/>
    <p:sldId id="329" r:id="rId63"/>
    <p:sldId id="330" r:id="rId64"/>
    <p:sldId id="357" r:id="rId65"/>
    <p:sldId id="358" r:id="rId6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>
        <p:scale>
          <a:sx n="100" d="100"/>
          <a:sy n="100" d="100"/>
        </p:scale>
        <p:origin x="348" y="28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635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4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ntailsahri/DT_FINAL_Project" TargetMode="Externa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상태천이도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54264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</a:rPr>
              <a:t>아토믹</a:t>
            </a:r>
            <a:r>
              <a:rPr lang="ko-KR" altLang="en-US" dirty="0">
                <a:solidFill>
                  <a:schemeClr val="tx1"/>
                </a:solidFill>
              </a:rPr>
              <a:t> 모델로 결합된 커플모델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설비커플 모델을 연결하여 시나리오 제작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1008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942B8B2F-8FA8-6FD4-62F5-E926E48B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368CC930-EA1B-A946-A495-82D4B66B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밤하늘이(가) 표시된 사진&#10;&#10;자동 생성된 설명">
            <a:extLst>
              <a:ext uri="{FF2B5EF4-FFF2-40B4-BE49-F238E27FC236}">
                <a16:creationId xmlns:a16="http://schemas.microsoft.com/office/drawing/2014/main" id="{CF26D906-5D86-16D4-5EF1-3E5389BD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6DFFB-3682-0EB6-376A-43546AC0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C238E7C-1295-E95C-C436-5B9FB59D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DA10F161-65A5-553E-2F71-E6434F40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0600FBF-8038-9569-1A19-0DD13DC3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8366EF-B51C-951C-D7E6-FD289C3B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098409" cy="402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결합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설비 별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받을 수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보낼 때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밤하늘이(가) 표시된 사진&#10;&#10;자동 생성된 설명">
            <a:extLst>
              <a:ext uri="{FF2B5EF4-FFF2-40B4-BE49-F238E27FC236}">
                <a16:creationId xmlns:a16="http://schemas.microsoft.com/office/drawing/2014/main" id="{D0F2B3F9-67B1-AC96-C98F-9B6563E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27" y="2522081"/>
            <a:ext cx="7750673" cy="18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받을 수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받을 수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받을 수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 일 경우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받는 걸로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흐름도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쿼리문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11885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E48DFB-E6BF-5935-394C-EAFE9D6B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1268759"/>
            <a:ext cx="8335147" cy="432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6F9856-B7F1-5D7A-930A-45F59176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66" y="1989216"/>
            <a:ext cx="8132802" cy="7452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8C789-EC45-4258-A1BD-63BA0F96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0712"/>
            <a:ext cx="8070424" cy="125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215DF3-CBE5-EEDD-A850-F57D19D2D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7354" cy="1472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D98843-2036-816B-287B-C7DFA06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3766"/>
            <a:ext cx="4891765" cy="288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28E6AC-A1A7-061A-0B5D-83454B0E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66"/>
            <a:ext cx="4425366" cy="288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132368F-BA56-722F-F9B6-859EF521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6369"/>
            <a:ext cx="4819567" cy="324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044AEAC-9A4B-A5A5-52E5-C6E2E07A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996369"/>
            <a:ext cx="4800993" cy="324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070E16-2EB0-B3C7-4065-D74FE00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" y="1988469"/>
            <a:ext cx="5849276" cy="347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A03E4D-CD94-D7DD-96CE-FD518C51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4727" cy="612000"/>
          </a:xfrm>
          <a:prstGeom prst="rect">
            <a:avLst/>
          </a:prstGeom>
        </p:spPr>
      </p:pic>
      <p:pic>
        <p:nvPicPr>
          <p:cNvPr id="11" name="그림 10" descr="텍스트, 전자제품, 스크린샷, 제어판이(가) 표시된 사진&#10;&#10;자동 생성된 설명">
            <a:extLst>
              <a:ext uri="{FF2B5EF4-FFF2-40B4-BE49-F238E27FC236}">
                <a16:creationId xmlns:a16="http://schemas.microsoft.com/office/drawing/2014/main" id="{809F201A-125B-7DE2-8AC0-3963D051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2463"/>
            <a:ext cx="6484317" cy="1508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B58958-854D-E23A-45FB-5C06133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8" y="1699828"/>
            <a:ext cx="3565115" cy="1353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E46D11B-CB91-FC4D-18C2-229E9D2F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216"/>
            <a:ext cx="4324692" cy="1875600"/>
          </a:xfrm>
          <a:prstGeom prst="rect">
            <a:avLst/>
          </a:prstGeom>
        </p:spPr>
      </p:pic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E7CF071-88B5-88DA-5A45-80ABD32F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1" y="1701016"/>
            <a:ext cx="4862520" cy="1872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7557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상태 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상태 별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상태 별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컴퓨터, 실내, 밤이(가) 표시된 사진&#10;&#10;자동 생성된 설명">
            <a:extLst>
              <a:ext uri="{FF2B5EF4-FFF2-40B4-BE49-F238E27FC236}">
                <a16:creationId xmlns:a16="http://schemas.microsoft.com/office/drawing/2014/main" id="{5E09EC45-AC82-A6D9-D225-1DAB9AB9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2" y="1700808"/>
            <a:ext cx="4958955" cy="1584000"/>
          </a:xfrm>
          <a:prstGeom prst="rect">
            <a:avLst/>
          </a:prstGeom>
        </p:spPr>
      </p:pic>
      <p:pic>
        <p:nvPicPr>
          <p:cNvPr id="11" name="그림 10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CD5C4BE4-0C10-4DA1-8459-EC827BB1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8" y="1700808"/>
            <a:ext cx="4934160" cy="158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348143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348143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0332D5-2B01-1FB6-4077-634076E9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339"/>
            <a:ext cx="5267466" cy="2541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48143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4D2EFB-8038-FAB7-1C6F-6034D7C2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730" cy="56628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45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46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 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48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50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 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51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 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52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 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53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54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55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 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58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59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 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60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675F6-12D1-1885-CABA-0BD5B4327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8000" dirty="0">
                <a:solidFill>
                  <a:schemeClr val="tx1"/>
                </a:solidFill>
              </a:rPr>
              <a:t>Q&amp;A</a:t>
            </a:r>
            <a:endParaRPr lang="ko-KR" altLang="en-US" sz="8000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B912C-9D77-48F6-0F31-350875F6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2157351" cy="365125"/>
          </a:xfrm>
        </p:spPr>
        <p:txBody>
          <a:bodyPr/>
          <a:lstStyle/>
          <a:p>
            <a:r>
              <a:rPr lang="en-US" altLang="ko-KR" noProof="0"/>
              <a:t>1</a:t>
            </a:r>
            <a:r>
              <a:rPr lang="ko-KR" altLang="en-US" noProof="0"/>
              <a:t>조 </a:t>
            </a:r>
            <a:r>
              <a:rPr lang="en-US" altLang="ko-KR" noProof="0"/>
              <a:t>– </a:t>
            </a:r>
            <a:r>
              <a:rPr lang="ko-KR" altLang="en-US" noProof="0"/>
              <a:t>안형석</a:t>
            </a:r>
            <a:r>
              <a:rPr lang="en-US" altLang="ko-KR" noProof="0"/>
              <a:t>, </a:t>
            </a:r>
            <a:r>
              <a:rPr lang="ko-KR" altLang="en-US" noProof="0"/>
              <a:t>박민준</a:t>
            </a:r>
            <a:r>
              <a:rPr lang="en-US" altLang="ko-KR" noProof="0"/>
              <a:t>, </a:t>
            </a:r>
            <a:r>
              <a:rPr lang="ko-KR" altLang="en-US" noProof="0"/>
              <a:t>오영택 </a:t>
            </a:r>
            <a:r>
              <a:rPr lang="en-US" altLang="ko-KR" noProof="0"/>
              <a:t>, </a:t>
            </a:r>
            <a:r>
              <a:rPr lang="ko-KR" altLang="en-US" noProof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E7D3B-E6C5-6E70-3C33-0ECF7D72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7540A-CF90-9D95-D14F-EF1A1F7F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61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067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EF3EF-4EA1-3B3B-09AC-6D50443A8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666D40-855A-53BE-6FA1-C9DB0E0D5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343" y="3238103"/>
            <a:ext cx="6929251" cy="2004161"/>
          </a:xfrm>
        </p:spPr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프로젝트 </a:t>
            </a:r>
            <a:r>
              <a:rPr lang="ko-KR" altLang="en-US" dirty="0" err="1">
                <a:solidFill>
                  <a:schemeClr val="tx1"/>
                </a:solidFill>
              </a:rPr>
              <a:t>깃허브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>
                <a:solidFill>
                  <a:schemeClr val="tx1"/>
                </a:solidFill>
                <a:hlinkClick r:id="rId2"/>
              </a:rPr>
              <a:t>https://github.com/Tentailsahri/DT_FINAL_Project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137B0-499B-E0D5-7EE4-A6632FE1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1</a:t>
            </a:r>
            <a:r>
              <a:rPr lang="ko-KR" altLang="en-US" noProof="0"/>
              <a:t>조 </a:t>
            </a:r>
            <a:r>
              <a:rPr lang="en-US" altLang="ko-KR" noProof="0"/>
              <a:t>– </a:t>
            </a:r>
            <a:r>
              <a:rPr lang="ko-KR" altLang="en-US" noProof="0"/>
              <a:t>안형석</a:t>
            </a:r>
            <a:r>
              <a:rPr lang="en-US" altLang="ko-KR" noProof="0"/>
              <a:t>, </a:t>
            </a:r>
            <a:r>
              <a:rPr lang="ko-KR" altLang="en-US" noProof="0"/>
              <a:t>박민준</a:t>
            </a:r>
            <a:r>
              <a:rPr lang="en-US" altLang="ko-KR" noProof="0"/>
              <a:t>, </a:t>
            </a:r>
            <a:r>
              <a:rPr lang="ko-KR" altLang="en-US" noProof="0"/>
              <a:t>오영택 </a:t>
            </a:r>
            <a:r>
              <a:rPr lang="en-US" altLang="ko-KR" noProof="0"/>
              <a:t>, </a:t>
            </a:r>
            <a:r>
              <a:rPr lang="ko-KR" altLang="en-US" noProof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EE1D0-38A3-C54F-FED3-EA2221AF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44DA5-03B2-0426-64B3-5D58F519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62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03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시나리오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19348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공장의 예시를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가지 시나리오로 나눠서 설계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시나리오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으로 갈 수록 복잡도를 늘림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89424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3034</Words>
  <Application>Microsoft Office PowerPoint</Application>
  <PresentationFormat>와이드스크린</PresentationFormat>
  <Paragraphs>469</Paragraphs>
  <Slides>62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 별 개수 가져오기</vt:lpstr>
      <vt:lpstr>설비 생성</vt:lpstr>
      <vt:lpstr>모델 연결</vt:lpstr>
      <vt:lpstr>연결 자동화의 핵심!!! Coups</vt:lpstr>
      <vt:lpstr>Coups 부속 연결 함수</vt:lpstr>
      <vt:lpstr>다음 설비가 받을 수 있는지 결정? - ReadyMap</vt:lpstr>
      <vt:lpstr>다음 설비가 받을 수 있는지 결정? - ReadyMap</vt:lpstr>
      <vt:lpstr>다음 설비가 받을 수 있는지 결정? - ReadyMap</vt:lpstr>
      <vt:lpstr>다음 설비가 받을 수 있는지 결정? - ReadyMap</vt:lpstr>
      <vt:lpstr>현재 설비에서 다음 설비 결정-m_whereTargetPk</vt:lpstr>
      <vt:lpstr>현재 설비에서 다음설비 결정 – M_WHERETARGETPK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분야 - 이름</vt:lpstr>
      <vt:lpstr>시뮬레이션 결과</vt:lpstr>
      <vt:lpstr>각 시나리오 별 생산량</vt:lpstr>
      <vt:lpstr>각 시나리오 별 설비 상태 비율</vt:lpstr>
      <vt:lpstr>각 시나리오 별 설비 상태 비율</vt:lpstr>
      <vt:lpstr>각 시나리오 별 설비 상태 비율</vt:lpstr>
      <vt:lpstr>각 시나리오 별 버퍼 평균</vt:lpstr>
      <vt:lpstr>각 시나리오 별 버퍼 평균</vt:lpstr>
      <vt:lpstr>각 시나리오 별 버퍼 평균</vt:lpstr>
      <vt:lpstr>각 시나리오 별 설비 비율</vt:lpstr>
      <vt:lpstr>데이터 분석</vt:lpstr>
      <vt:lpstr>데이터분석</vt:lpstr>
      <vt:lpstr>시나리오 설계</vt:lpstr>
      <vt:lpstr>각 시나리오 별 생산량</vt:lpstr>
      <vt:lpstr>각 시나리오 별 설비 상태 비율</vt:lpstr>
      <vt:lpstr>각 시나리오 별 버퍼 평균</vt:lpstr>
      <vt:lpstr>Q&amp;A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김 건호</cp:lastModifiedBy>
  <cp:revision>112</cp:revision>
  <dcterms:created xsi:type="dcterms:W3CDTF">2023-03-21T04:41:08Z</dcterms:created>
  <dcterms:modified xsi:type="dcterms:W3CDTF">2023-03-24T07:59:18Z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